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6" r:id="rId2"/>
    <p:sldId id="259" r:id="rId3"/>
    <p:sldId id="288" r:id="rId4"/>
    <p:sldId id="260" r:id="rId5"/>
    <p:sldId id="261" r:id="rId6"/>
    <p:sldId id="262" r:id="rId7"/>
    <p:sldId id="263" r:id="rId8"/>
    <p:sldId id="285" r:id="rId9"/>
    <p:sldId id="265" r:id="rId10"/>
    <p:sldId id="289" r:id="rId11"/>
    <p:sldId id="291" r:id="rId12"/>
    <p:sldId id="286" r:id="rId13"/>
    <p:sldId id="292" r:id="rId14"/>
    <p:sldId id="281" r:id="rId15"/>
  </p:sldIdLst>
  <p:sldSz cx="12192000" cy="6858000"/>
  <p:notesSz cx="7016750" cy="9302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C4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us02web.zoom.us/j/89493784466?pwd=SHNzUnBVdmtUMktOK2VTNDFYU0szdz09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us02web.zoom.us/j/89493784466?pwd=SHNzUnBVdmtUMktOK2VTNDFYU0szdz0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6B700-0A6A-4445-9047-3A7DFEA1C91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6C6BD2-F47E-4A21-9A68-98579D112534}">
      <dgm:prSet custT="1"/>
      <dgm:spPr/>
      <dgm:t>
        <a:bodyPr/>
        <a:lstStyle/>
        <a:p>
          <a:r>
            <a:rPr lang="es-ES" sz="1200" b="1" dirty="0">
              <a:latin typeface="Calibri" panose="020F0502020204030204" pitchFamily="34" charset="0"/>
              <a:cs typeface="Calibri" panose="020F0502020204030204" pitchFamily="34" charset="0"/>
            </a:rPr>
            <a:t>Reuniones del Título 1 Parte A</a:t>
          </a:r>
          <a:endParaRPr lang="en-US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C9231B-7D9B-4127-AADC-23F2BA672B60}" type="parTrans" cxnId="{D8D1F04A-A75B-446E-89AB-3CC0FFDA8839}">
      <dgm:prSet/>
      <dgm:spPr/>
      <dgm:t>
        <a:bodyPr/>
        <a:lstStyle/>
        <a:p>
          <a:endParaRPr lang="en-US"/>
        </a:p>
      </dgm:t>
    </dgm:pt>
    <dgm:pt modelId="{AAB444B6-940A-47A6-B04F-6525310A5368}" type="sibTrans" cxnId="{D8D1F04A-A75B-446E-89AB-3CC0FFDA8839}">
      <dgm:prSet/>
      <dgm:spPr/>
      <dgm:t>
        <a:bodyPr/>
        <a:lstStyle/>
        <a:p>
          <a:endParaRPr lang="en-US"/>
        </a:p>
      </dgm:t>
    </dgm:pt>
    <dgm:pt modelId="{209D0CC0-87A5-4757-91A9-F87C1D14F525}">
      <dgm:prSet custT="1"/>
      <dgm:spPr/>
      <dgm:t>
        <a:bodyPr/>
        <a:lstStyle/>
        <a:p>
          <a:r>
            <a:rPr lang="es-ES" sz="2400" dirty="0">
              <a:latin typeface="Calibri Light" panose="020F0302020204030204" pitchFamily="34" charset="0"/>
              <a:cs typeface="Calibri Light" panose="020F0302020204030204" pitchFamily="34" charset="0"/>
            </a:rPr>
            <a:t>La reunión del Título 1 Parte A será virtual este año debido a COVID-19. Las presentaciones se compartirán en nuestro sitio web del campus y se publicarán mediante Facebook y </a:t>
          </a:r>
          <a:r>
            <a:rPr lang="es-ES" sz="2400" dirty="0" err="1">
              <a:latin typeface="Calibri Light" panose="020F0302020204030204" pitchFamily="34" charset="0"/>
              <a:cs typeface="Calibri Light" panose="020F0302020204030204" pitchFamily="34" charset="0"/>
            </a:rPr>
            <a:t>ParentLink</a:t>
          </a:r>
          <a:r>
            <a:rPr lang="es-ES" sz="2400" dirty="0">
              <a:latin typeface="Calibri Light" panose="020F0302020204030204" pitchFamily="34" charset="0"/>
              <a:cs typeface="Calibri Light" panose="020F0302020204030204" pitchFamily="34" charset="0"/>
            </a:rPr>
            <a:t>. Se llevará a cabo una sesión de preguntas y respuestas a través de Zoom el jueves 11 de noviembre a las 8:00 a.m. </a:t>
          </a:r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(</a:t>
          </a:r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1"/>
            </a:rPr>
            <a:t>https://us02web.zoom.us/j/89493784466?pwd=SHNzUnBVdmtUMktOK2VTNDFYU0szdz09</a:t>
          </a:r>
          <a:r>
            <a:rPr lang="en-US" sz="1800" dirty="0">
              <a:latin typeface="Calibri Light" panose="020F0302020204030204" pitchFamily="34" charset="0"/>
              <a:cs typeface="Calibri Light" panose="020F0302020204030204" pitchFamily="34" charset="0"/>
            </a:rPr>
            <a:t>)</a:t>
          </a:r>
          <a:endParaRPr lang="en-US" sz="2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6B24372-B97A-45A0-AE18-C82E5387C95F}" type="parTrans" cxnId="{AFB81DEC-480E-409F-8B66-D26BCD72180F}">
      <dgm:prSet/>
      <dgm:spPr/>
      <dgm:t>
        <a:bodyPr/>
        <a:lstStyle/>
        <a:p>
          <a:endParaRPr lang="en-US"/>
        </a:p>
      </dgm:t>
    </dgm:pt>
    <dgm:pt modelId="{50754F28-3ED7-41EB-B0D6-CFAE9353B10E}" type="sibTrans" cxnId="{AFB81DEC-480E-409F-8B66-D26BCD72180F}">
      <dgm:prSet/>
      <dgm:spPr/>
      <dgm:t>
        <a:bodyPr/>
        <a:lstStyle/>
        <a:p>
          <a:endParaRPr lang="en-US"/>
        </a:p>
      </dgm:t>
    </dgm:pt>
    <dgm:pt modelId="{62E30824-E625-47FF-AAEE-F082A3BAB7E0}">
      <dgm:prSet custT="1"/>
      <dgm:spPr/>
      <dgm:t>
        <a:bodyPr/>
        <a:lstStyle/>
        <a:p>
          <a:r>
            <a:rPr lang="en-US" sz="1200" b="1" dirty="0" err="1">
              <a:latin typeface="Calibri" panose="020F0502020204030204" pitchFamily="34" charset="0"/>
              <a:cs typeface="Calibri" panose="020F0502020204030204" pitchFamily="34" charset="0"/>
            </a:rPr>
            <a:t>Conferencias</a:t>
          </a:r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 de padres</a:t>
          </a:r>
        </a:p>
      </dgm:t>
    </dgm:pt>
    <dgm:pt modelId="{1299E3B6-3CB6-4F49-BC63-383DCBF08868}" type="parTrans" cxnId="{CE1D2DA7-4A6D-4D08-8BDB-8517405409A1}">
      <dgm:prSet/>
      <dgm:spPr/>
      <dgm:t>
        <a:bodyPr/>
        <a:lstStyle/>
        <a:p>
          <a:endParaRPr lang="en-US"/>
        </a:p>
      </dgm:t>
    </dgm:pt>
    <dgm:pt modelId="{3FFB1890-27D9-4309-887F-E7A26C3F3EAB}" type="sibTrans" cxnId="{CE1D2DA7-4A6D-4D08-8BDB-8517405409A1}">
      <dgm:prSet/>
      <dgm:spPr/>
      <dgm:t>
        <a:bodyPr/>
        <a:lstStyle/>
        <a:p>
          <a:endParaRPr lang="en-US"/>
        </a:p>
      </dgm:t>
    </dgm:pt>
    <dgm:pt modelId="{D42AF2AC-97AC-4CFE-BC80-4A41F1A255E4}">
      <dgm:prSet custT="1"/>
      <dgm:spPr/>
      <dgm:t>
        <a:bodyPr/>
        <a:lstStyle/>
        <a:p>
          <a:r>
            <a:rPr lang="es-ES" sz="2400" dirty="0">
              <a:latin typeface="Calibri Light" panose="020F0302020204030204" pitchFamily="34" charset="0"/>
              <a:cs typeface="Calibri Light" panose="020F0302020204030204" pitchFamily="34" charset="0"/>
            </a:rPr>
            <a:t>Los padres pueden solicitar, según corresponda, reunirse y discutir las decisiones relacionadas con la educación de sus hijos. Las reuniones se realizan virtualmente o por teléfono debido a COVID-19</a:t>
          </a:r>
          <a:r>
            <a:rPr lang="en-US" sz="2400" dirty="0">
              <a:latin typeface="Calibri Light" panose="020F0302020204030204" pitchFamily="34" charset="0"/>
              <a:cs typeface="Calibri Light" panose="020F0302020204030204" pitchFamily="34" charset="0"/>
            </a:rPr>
            <a:t>. </a:t>
          </a:r>
        </a:p>
      </dgm:t>
    </dgm:pt>
    <dgm:pt modelId="{3A3109A9-FC71-4DB3-9041-665949D2BCEB}" type="parTrans" cxnId="{DA8DD273-3302-4F59-9A4A-0F6DC7D37A38}">
      <dgm:prSet/>
      <dgm:spPr/>
      <dgm:t>
        <a:bodyPr/>
        <a:lstStyle/>
        <a:p>
          <a:endParaRPr lang="en-US"/>
        </a:p>
      </dgm:t>
    </dgm:pt>
    <dgm:pt modelId="{43CC715C-11C9-46EE-BDFF-BE9865FF9EAA}" type="sibTrans" cxnId="{DA8DD273-3302-4F59-9A4A-0F6DC7D37A38}">
      <dgm:prSet/>
      <dgm:spPr/>
      <dgm:t>
        <a:bodyPr/>
        <a:lstStyle/>
        <a:p>
          <a:endParaRPr lang="en-US"/>
        </a:p>
      </dgm:t>
    </dgm:pt>
    <dgm:pt modelId="{83B57489-5859-4A91-9B4A-AB6B6EFBE868}">
      <dgm:prSet custT="1"/>
      <dgm:spPr/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Parent </a:t>
          </a:r>
          <a:r>
            <a:rPr lang="en-US" sz="1200" b="1" dirty="0" err="1">
              <a:latin typeface="Calibri" panose="020F0502020204030204" pitchFamily="34" charset="0"/>
              <a:cs typeface="Calibri" panose="020F0502020204030204" pitchFamily="34" charset="0"/>
            </a:rPr>
            <a:t>Clases</a:t>
          </a:r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 para </a:t>
          </a:r>
          <a:r>
            <a:rPr lang="en-US" sz="1200" b="1" dirty="0" err="1">
              <a:latin typeface="Calibri" panose="020F0502020204030204" pitchFamily="34" charset="0"/>
              <a:cs typeface="Calibri" panose="020F0502020204030204" pitchFamily="34" charset="0"/>
            </a:rPr>
            <a:t>padresClasses</a:t>
          </a:r>
          <a:endParaRPr lang="en-US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F14A89-69DA-4D08-99E5-3B4A7CF92845}" type="parTrans" cxnId="{54C7C98A-A625-44BE-A82E-6CA859B60E16}">
      <dgm:prSet/>
      <dgm:spPr/>
      <dgm:t>
        <a:bodyPr/>
        <a:lstStyle/>
        <a:p>
          <a:endParaRPr lang="en-US"/>
        </a:p>
      </dgm:t>
    </dgm:pt>
    <dgm:pt modelId="{AA844820-8FD6-4DC8-AE23-559A02BDBDDE}" type="sibTrans" cxnId="{54C7C98A-A625-44BE-A82E-6CA859B60E16}">
      <dgm:prSet/>
      <dgm:spPr/>
      <dgm:t>
        <a:bodyPr/>
        <a:lstStyle/>
        <a:p>
          <a:endParaRPr lang="en-US"/>
        </a:p>
      </dgm:t>
    </dgm:pt>
    <dgm:pt modelId="{28E3CD73-A845-438E-AAE1-C7A947E924CD}">
      <dgm:prSet custT="1"/>
      <dgm:spPr/>
      <dgm:t>
        <a:bodyPr/>
        <a:lstStyle/>
        <a:p>
          <a:r>
            <a:rPr lang="es-ES" sz="2400" dirty="0">
              <a:latin typeface="Calibri Light" panose="020F0302020204030204" pitchFamily="34" charset="0"/>
              <a:cs typeface="Calibri Light" panose="020F0302020204030204" pitchFamily="34" charset="0"/>
            </a:rPr>
            <a:t>Nuestro enlace de padres tendrá clases virtuales para padres a partir del Día de Acción de Gracias. Las fechas, horarios y la dirección de Zoom se publicarán en Facebook y en el sitio web del campus a fines de noviembre.</a:t>
          </a:r>
          <a:endParaRPr lang="en-US" sz="2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EED2B98-9302-4C27-B10C-7365941490A0}" type="parTrans" cxnId="{CCCDA976-28E8-4747-8E6C-C30F527F9F4B}">
      <dgm:prSet/>
      <dgm:spPr/>
      <dgm:t>
        <a:bodyPr/>
        <a:lstStyle/>
        <a:p>
          <a:endParaRPr lang="en-US"/>
        </a:p>
      </dgm:t>
    </dgm:pt>
    <dgm:pt modelId="{1EAF349D-CD3E-48DD-BE93-41FA7477CD95}" type="sibTrans" cxnId="{CCCDA976-28E8-4747-8E6C-C30F527F9F4B}">
      <dgm:prSet/>
      <dgm:spPr/>
      <dgm:t>
        <a:bodyPr/>
        <a:lstStyle/>
        <a:p>
          <a:endParaRPr lang="en-US"/>
        </a:p>
      </dgm:t>
    </dgm:pt>
    <dgm:pt modelId="{1D8DF10D-7B0D-4BF5-9A6D-BF202E343103}">
      <dgm:prSet custT="1"/>
      <dgm:spPr/>
      <dgm:t>
        <a:bodyPr/>
        <a:lstStyle/>
        <a:p>
          <a:r>
            <a:rPr lang="en-US" sz="1200" b="1" dirty="0" err="1">
              <a:latin typeface="Calibri" panose="020F0502020204030204" pitchFamily="34" charset="0"/>
              <a:cs typeface="Calibri" panose="020F0502020204030204" pitchFamily="34" charset="0"/>
            </a:rPr>
            <a:t>Noches</a:t>
          </a:r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b="1" dirty="0" err="1">
              <a:latin typeface="Calibri" panose="020F0502020204030204" pitchFamily="34" charset="0"/>
              <a:cs typeface="Calibri" panose="020F0502020204030204" pitchFamily="34" charset="0"/>
            </a:rPr>
            <a:t>familiares</a:t>
          </a:r>
          <a:endParaRPr lang="en-US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941BE0-B4D9-487B-BF6E-3AAB1E9E7336}" type="parTrans" cxnId="{79241D1D-7572-4A20-8C0C-E28902535349}">
      <dgm:prSet/>
      <dgm:spPr/>
      <dgm:t>
        <a:bodyPr/>
        <a:lstStyle/>
        <a:p>
          <a:endParaRPr lang="en-US"/>
        </a:p>
      </dgm:t>
    </dgm:pt>
    <dgm:pt modelId="{D5202389-32BE-4478-9519-7EE58CEA41CB}" type="sibTrans" cxnId="{79241D1D-7572-4A20-8C0C-E28902535349}">
      <dgm:prSet/>
      <dgm:spPr/>
      <dgm:t>
        <a:bodyPr/>
        <a:lstStyle/>
        <a:p>
          <a:endParaRPr lang="en-US"/>
        </a:p>
      </dgm:t>
    </dgm:pt>
    <dgm:pt modelId="{920664BE-B2E5-4600-9BDD-EB4876CFB13E}">
      <dgm:prSet custT="1"/>
      <dgm:spPr/>
      <dgm:t>
        <a:bodyPr/>
        <a:lstStyle/>
        <a:p>
          <a:r>
            <a:rPr lang="es-ES" sz="2400" dirty="0">
              <a:latin typeface="Calibri Light" panose="020F0302020204030204" pitchFamily="34" charset="0"/>
              <a:cs typeface="Calibri Light" panose="020F0302020204030204" pitchFamily="34" charset="0"/>
            </a:rPr>
            <a:t>Se están planificando Noches Familiares Virtuales para proporcionar recursos de aprendizaje adicionales a las familias.</a:t>
          </a:r>
          <a:endParaRPr lang="en-US" sz="2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B3E226B-B721-4860-B65F-2C275588F723}" type="parTrans" cxnId="{6A937336-26C9-45C7-934C-640A22FA12A6}">
      <dgm:prSet/>
      <dgm:spPr/>
      <dgm:t>
        <a:bodyPr/>
        <a:lstStyle/>
        <a:p>
          <a:endParaRPr lang="en-US"/>
        </a:p>
      </dgm:t>
    </dgm:pt>
    <dgm:pt modelId="{EABCAD68-12CD-4212-A831-680206D7DABB}" type="sibTrans" cxnId="{6A937336-26C9-45C7-934C-640A22FA12A6}">
      <dgm:prSet/>
      <dgm:spPr/>
      <dgm:t>
        <a:bodyPr/>
        <a:lstStyle/>
        <a:p>
          <a:endParaRPr lang="en-US"/>
        </a:p>
      </dgm:t>
    </dgm:pt>
    <dgm:pt modelId="{E9A1CC68-C5C7-429B-B636-D84E3840DB14}" type="pres">
      <dgm:prSet presAssocID="{1F06B700-0A6A-4445-9047-3A7DFEA1C91D}" presName="linear" presStyleCnt="0">
        <dgm:presLayoutVars>
          <dgm:animLvl val="lvl"/>
          <dgm:resizeHandles val="exact"/>
        </dgm:presLayoutVars>
      </dgm:prSet>
      <dgm:spPr/>
    </dgm:pt>
    <dgm:pt modelId="{24988533-1F14-4290-9E7C-B2C379712866}" type="pres">
      <dgm:prSet presAssocID="{8C6C6BD2-F47E-4A21-9A68-98579D112534}" presName="parentText" presStyleLbl="node1" presStyleIdx="0" presStyleCnt="4" custScaleY="91744">
        <dgm:presLayoutVars>
          <dgm:chMax val="0"/>
          <dgm:bulletEnabled val="1"/>
        </dgm:presLayoutVars>
      </dgm:prSet>
      <dgm:spPr/>
    </dgm:pt>
    <dgm:pt modelId="{38B821A1-97E0-427D-A46B-B8E1D6FD8171}" type="pres">
      <dgm:prSet presAssocID="{8C6C6BD2-F47E-4A21-9A68-98579D112534}" presName="childText" presStyleLbl="revTx" presStyleIdx="0" presStyleCnt="4">
        <dgm:presLayoutVars>
          <dgm:bulletEnabled val="1"/>
        </dgm:presLayoutVars>
      </dgm:prSet>
      <dgm:spPr/>
    </dgm:pt>
    <dgm:pt modelId="{407A7CFB-64C7-4C2C-B767-FE79A2F2FF18}" type="pres">
      <dgm:prSet presAssocID="{62E30824-E625-47FF-AAEE-F082A3BAB7E0}" presName="parentText" presStyleLbl="node1" presStyleIdx="1" presStyleCnt="4" custLinFactNeighborX="195" custLinFactNeighborY="-309">
        <dgm:presLayoutVars>
          <dgm:chMax val="0"/>
          <dgm:bulletEnabled val="1"/>
        </dgm:presLayoutVars>
      </dgm:prSet>
      <dgm:spPr/>
    </dgm:pt>
    <dgm:pt modelId="{8EB4AB99-373F-4521-AF30-6DB3333C673A}" type="pres">
      <dgm:prSet presAssocID="{62E30824-E625-47FF-AAEE-F082A3BAB7E0}" presName="childText" presStyleLbl="revTx" presStyleIdx="1" presStyleCnt="4">
        <dgm:presLayoutVars>
          <dgm:bulletEnabled val="1"/>
        </dgm:presLayoutVars>
      </dgm:prSet>
      <dgm:spPr/>
    </dgm:pt>
    <dgm:pt modelId="{4499ACA7-1209-4C7F-9103-C1343C98ACFB}" type="pres">
      <dgm:prSet presAssocID="{83B57489-5859-4A91-9B4A-AB6B6EFBE8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017AA1-D751-4F4F-AF64-BC4BA2923B62}" type="pres">
      <dgm:prSet presAssocID="{83B57489-5859-4A91-9B4A-AB6B6EFBE868}" presName="childText" presStyleLbl="revTx" presStyleIdx="2" presStyleCnt="4">
        <dgm:presLayoutVars>
          <dgm:bulletEnabled val="1"/>
        </dgm:presLayoutVars>
      </dgm:prSet>
      <dgm:spPr/>
    </dgm:pt>
    <dgm:pt modelId="{8C877AA0-DF57-48F1-9ECF-81E15D1D0D7A}" type="pres">
      <dgm:prSet presAssocID="{1D8DF10D-7B0D-4BF5-9A6D-BF202E34310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E11FBE2-93A4-44DB-9F4C-0D69783902CB}" type="pres">
      <dgm:prSet presAssocID="{1D8DF10D-7B0D-4BF5-9A6D-BF202E34310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C2DFFB1A-E752-4A5C-8584-2DEE95612E46}" type="presOf" srcId="{83B57489-5859-4A91-9B4A-AB6B6EFBE868}" destId="{4499ACA7-1209-4C7F-9103-C1343C98ACFB}" srcOrd="0" destOrd="0" presId="urn:microsoft.com/office/officeart/2005/8/layout/vList2"/>
    <dgm:cxn modelId="{79241D1D-7572-4A20-8C0C-E28902535349}" srcId="{1F06B700-0A6A-4445-9047-3A7DFEA1C91D}" destId="{1D8DF10D-7B0D-4BF5-9A6D-BF202E343103}" srcOrd="3" destOrd="0" parTransId="{B8941BE0-B4D9-487B-BF6E-3AAB1E9E7336}" sibTransId="{D5202389-32BE-4478-9519-7EE58CEA41CB}"/>
    <dgm:cxn modelId="{68BE441E-3092-4C1F-BDA0-51F4B52BC43D}" type="presOf" srcId="{1F06B700-0A6A-4445-9047-3A7DFEA1C91D}" destId="{E9A1CC68-C5C7-429B-B636-D84E3840DB14}" srcOrd="0" destOrd="0" presId="urn:microsoft.com/office/officeart/2005/8/layout/vList2"/>
    <dgm:cxn modelId="{6A937336-26C9-45C7-934C-640A22FA12A6}" srcId="{1D8DF10D-7B0D-4BF5-9A6D-BF202E343103}" destId="{920664BE-B2E5-4600-9BDD-EB4876CFB13E}" srcOrd="0" destOrd="0" parTransId="{EB3E226B-B721-4860-B65F-2C275588F723}" sibTransId="{EABCAD68-12CD-4212-A831-680206D7DABB}"/>
    <dgm:cxn modelId="{0C84C367-5145-4C58-B505-66288C5A1914}" type="presOf" srcId="{62E30824-E625-47FF-AAEE-F082A3BAB7E0}" destId="{407A7CFB-64C7-4C2C-B767-FE79A2F2FF18}" srcOrd="0" destOrd="0" presId="urn:microsoft.com/office/officeart/2005/8/layout/vList2"/>
    <dgm:cxn modelId="{D8D1F04A-A75B-446E-89AB-3CC0FFDA8839}" srcId="{1F06B700-0A6A-4445-9047-3A7DFEA1C91D}" destId="{8C6C6BD2-F47E-4A21-9A68-98579D112534}" srcOrd="0" destOrd="0" parTransId="{DFC9231B-7D9B-4127-AADC-23F2BA672B60}" sibTransId="{AAB444B6-940A-47A6-B04F-6525310A5368}"/>
    <dgm:cxn modelId="{AF558250-372A-453E-8C36-9D330A93CDED}" type="presOf" srcId="{920664BE-B2E5-4600-9BDD-EB4876CFB13E}" destId="{4E11FBE2-93A4-44DB-9F4C-0D69783902CB}" srcOrd="0" destOrd="0" presId="urn:microsoft.com/office/officeart/2005/8/layout/vList2"/>
    <dgm:cxn modelId="{DA8DD273-3302-4F59-9A4A-0F6DC7D37A38}" srcId="{62E30824-E625-47FF-AAEE-F082A3BAB7E0}" destId="{D42AF2AC-97AC-4CFE-BC80-4A41F1A255E4}" srcOrd="0" destOrd="0" parTransId="{3A3109A9-FC71-4DB3-9041-665949D2BCEB}" sibTransId="{43CC715C-11C9-46EE-BDFF-BE9865FF9EAA}"/>
    <dgm:cxn modelId="{CCCDA976-28E8-4747-8E6C-C30F527F9F4B}" srcId="{83B57489-5859-4A91-9B4A-AB6B6EFBE868}" destId="{28E3CD73-A845-438E-AAE1-C7A947E924CD}" srcOrd="0" destOrd="0" parTransId="{5EED2B98-9302-4C27-B10C-7365941490A0}" sibTransId="{1EAF349D-CD3E-48DD-BE93-41FA7477CD95}"/>
    <dgm:cxn modelId="{54C7C98A-A625-44BE-A82E-6CA859B60E16}" srcId="{1F06B700-0A6A-4445-9047-3A7DFEA1C91D}" destId="{83B57489-5859-4A91-9B4A-AB6B6EFBE868}" srcOrd="2" destOrd="0" parTransId="{1BF14A89-69DA-4D08-99E5-3B4A7CF92845}" sibTransId="{AA844820-8FD6-4DC8-AE23-559A02BDBDDE}"/>
    <dgm:cxn modelId="{D6D2AE98-5A74-4BD6-B384-B615671287A1}" type="presOf" srcId="{1D8DF10D-7B0D-4BF5-9A6D-BF202E343103}" destId="{8C877AA0-DF57-48F1-9ECF-81E15D1D0D7A}" srcOrd="0" destOrd="0" presId="urn:microsoft.com/office/officeart/2005/8/layout/vList2"/>
    <dgm:cxn modelId="{C38A48A1-9F0C-451C-A7EA-933C905BA7E6}" type="presOf" srcId="{209D0CC0-87A5-4757-91A9-F87C1D14F525}" destId="{38B821A1-97E0-427D-A46B-B8E1D6FD8171}" srcOrd="0" destOrd="0" presId="urn:microsoft.com/office/officeart/2005/8/layout/vList2"/>
    <dgm:cxn modelId="{FDD9FEA5-5B7E-4F15-AB78-69860EE9D347}" type="presOf" srcId="{8C6C6BD2-F47E-4A21-9A68-98579D112534}" destId="{24988533-1F14-4290-9E7C-B2C379712866}" srcOrd="0" destOrd="0" presId="urn:microsoft.com/office/officeart/2005/8/layout/vList2"/>
    <dgm:cxn modelId="{CE1D2DA7-4A6D-4D08-8BDB-8517405409A1}" srcId="{1F06B700-0A6A-4445-9047-3A7DFEA1C91D}" destId="{62E30824-E625-47FF-AAEE-F082A3BAB7E0}" srcOrd="1" destOrd="0" parTransId="{1299E3B6-3CB6-4F49-BC63-383DCBF08868}" sibTransId="{3FFB1890-27D9-4309-887F-E7A26C3F3EAB}"/>
    <dgm:cxn modelId="{8F8BF6B9-9F2D-408A-AB51-56EE682A5264}" type="presOf" srcId="{28E3CD73-A845-438E-AAE1-C7A947E924CD}" destId="{71017AA1-D751-4F4F-AF64-BC4BA2923B62}" srcOrd="0" destOrd="0" presId="urn:microsoft.com/office/officeart/2005/8/layout/vList2"/>
    <dgm:cxn modelId="{AFB81DEC-480E-409F-8B66-D26BCD72180F}" srcId="{8C6C6BD2-F47E-4A21-9A68-98579D112534}" destId="{209D0CC0-87A5-4757-91A9-F87C1D14F525}" srcOrd="0" destOrd="0" parTransId="{36B24372-B97A-45A0-AE18-C82E5387C95F}" sibTransId="{50754F28-3ED7-41EB-B0D6-CFAE9353B10E}"/>
    <dgm:cxn modelId="{483DDFFE-D90A-4D47-809F-040B6496A04A}" type="presOf" srcId="{D42AF2AC-97AC-4CFE-BC80-4A41F1A255E4}" destId="{8EB4AB99-373F-4521-AF30-6DB3333C673A}" srcOrd="0" destOrd="0" presId="urn:microsoft.com/office/officeart/2005/8/layout/vList2"/>
    <dgm:cxn modelId="{C8E39C2F-6219-4863-928E-395F8D4A8FB0}" type="presParOf" srcId="{E9A1CC68-C5C7-429B-B636-D84E3840DB14}" destId="{24988533-1F14-4290-9E7C-B2C379712866}" srcOrd="0" destOrd="0" presId="urn:microsoft.com/office/officeart/2005/8/layout/vList2"/>
    <dgm:cxn modelId="{93B8EA8A-9D38-459F-BB33-1F294BD5FF40}" type="presParOf" srcId="{E9A1CC68-C5C7-429B-B636-D84E3840DB14}" destId="{38B821A1-97E0-427D-A46B-B8E1D6FD8171}" srcOrd="1" destOrd="0" presId="urn:microsoft.com/office/officeart/2005/8/layout/vList2"/>
    <dgm:cxn modelId="{BCE7F524-18DE-4658-AB98-660DF9C2D78B}" type="presParOf" srcId="{E9A1CC68-C5C7-429B-B636-D84E3840DB14}" destId="{407A7CFB-64C7-4C2C-B767-FE79A2F2FF18}" srcOrd="2" destOrd="0" presId="urn:microsoft.com/office/officeart/2005/8/layout/vList2"/>
    <dgm:cxn modelId="{1F6407E5-1758-45E7-8B4B-6100DF4AD123}" type="presParOf" srcId="{E9A1CC68-C5C7-429B-B636-D84E3840DB14}" destId="{8EB4AB99-373F-4521-AF30-6DB3333C673A}" srcOrd="3" destOrd="0" presId="urn:microsoft.com/office/officeart/2005/8/layout/vList2"/>
    <dgm:cxn modelId="{A309F686-0CDE-4A73-9E03-604FCC1B8E7C}" type="presParOf" srcId="{E9A1CC68-C5C7-429B-B636-D84E3840DB14}" destId="{4499ACA7-1209-4C7F-9103-C1343C98ACFB}" srcOrd="4" destOrd="0" presId="urn:microsoft.com/office/officeart/2005/8/layout/vList2"/>
    <dgm:cxn modelId="{774D5216-63E8-487F-BD18-9A80CD3CBA9B}" type="presParOf" srcId="{E9A1CC68-C5C7-429B-B636-D84E3840DB14}" destId="{71017AA1-D751-4F4F-AF64-BC4BA2923B62}" srcOrd="5" destOrd="0" presId="urn:microsoft.com/office/officeart/2005/8/layout/vList2"/>
    <dgm:cxn modelId="{161AD57D-9E6D-4A7E-A7E6-BB7C9D6D2AD7}" type="presParOf" srcId="{E9A1CC68-C5C7-429B-B636-D84E3840DB14}" destId="{8C877AA0-DF57-48F1-9ECF-81E15D1D0D7A}" srcOrd="6" destOrd="0" presId="urn:microsoft.com/office/officeart/2005/8/layout/vList2"/>
    <dgm:cxn modelId="{C594C395-A7D1-4616-8115-2E3BE52A1D8F}" type="presParOf" srcId="{E9A1CC68-C5C7-429B-B636-D84E3840DB14}" destId="{4E11FBE2-93A4-44DB-9F4C-0D69783902C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88533-1F14-4290-9E7C-B2C379712866}">
      <dsp:nvSpPr>
        <dsp:cNvPr id="0" name=""/>
        <dsp:cNvSpPr/>
      </dsp:nvSpPr>
      <dsp:spPr>
        <a:xfrm>
          <a:off x="0" y="2329"/>
          <a:ext cx="11530100" cy="239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Reuniones del Título 1 Parte A</a:t>
          </a:r>
          <a:endParaRPr lang="en-US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667" y="13996"/>
        <a:ext cx="11506766" cy="215666"/>
      </dsp:txXfrm>
    </dsp:sp>
    <dsp:sp modelId="{38B821A1-97E0-427D-A46B-B8E1D6FD8171}">
      <dsp:nvSpPr>
        <dsp:cNvPr id="0" name=""/>
        <dsp:cNvSpPr/>
      </dsp:nvSpPr>
      <dsp:spPr>
        <a:xfrm>
          <a:off x="0" y="241329"/>
          <a:ext cx="11530100" cy="147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8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La reunión del Título 1 Parte A será virtual este año debido a COVID-19. Las presentaciones se compartirán en nuestro sitio web del campus y se publicarán mediante Facebook y </a:t>
          </a:r>
          <a:r>
            <a:rPr lang="es-ES" sz="24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ParentLink</a:t>
          </a:r>
          <a:r>
            <a:rPr lang="es-E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. Se llevará a cabo una sesión de preguntas y respuestas a través de Zoom el jueves 11 de noviembre a las 8:00 a.m. </a:t>
          </a: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(</a:t>
          </a: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  <a:hlinkClick xmlns:r="http://schemas.openxmlformats.org/officeDocument/2006/relationships" r:id="rId1"/>
            </a:rPr>
            <a:t>https://us02web.zoom.us/j/89493784466?pwd=SHNzUnBVdmtUMktOK2VTNDFYU0szdz09</a:t>
          </a:r>
          <a:r>
            <a:rPr lang="en-US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)</a:t>
          </a:r>
          <a:endParaRPr lang="en-US" sz="2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241329"/>
        <a:ext cx="11530100" cy="1474875"/>
      </dsp:txXfrm>
    </dsp:sp>
    <dsp:sp modelId="{407A7CFB-64C7-4C2C-B767-FE79A2F2FF18}">
      <dsp:nvSpPr>
        <dsp:cNvPr id="0" name=""/>
        <dsp:cNvSpPr/>
      </dsp:nvSpPr>
      <dsp:spPr>
        <a:xfrm>
          <a:off x="0" y="1713242"/>
          <a:ext cx="11530100" cy="2605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Conferencias</a:t>
          </a: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 de padres</a:t>
          </a:r>
        </a:p>
      </dsp:txBody>
      <dsp:txXfrm>
        <a:off x="12717" y="1725959"/>
        <a:ext cx="11504666" cy="235073"/>
      </dsp:txXfrm>
    </dsp:sp>
    <dsp:sp modelId="{8EB4AB99-373F-4521-AF30-6DB3333C673A}">
      <dsp:nvSpPr>
        <dsp:cNvPr id="0" name=""/>
        <dsp:cNvSpPr/>
      </dsp:nvSpPr>
      <dsp:spPr>
        <a:xfrm>
          <a:off x="0" y="1976712"/>
          <a:ext cx="11530100" cy="9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8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Los padres pueden solicitar, según corresponda, reunirse y discutir las decisiones relacionadas con la educación de sus hijos. Las reuniones se realizan virtualmente o por teléfono debido a COVID-19</a:t>
          </a:r>
          <a:r>
            <a:rPr lang="en-U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. </a:t>
          </a:r>
        </a:p>
      </dsp:txBody>
      <dsp:txXfrm>
        <a:off x="0" y="1976712"/>
        <a:ext cx="11530100" cy="958668"/>
      </dsp:txXfrm>
    </dsp:sp>
    <dsp:sp modelId="{4499ACA7-1209-4C7F-9103-C1343C98ACFB}">
      <dsp:nvSpPr>
        <dsp:cNvPr id="0" name=""/>
        <dsp:cNvSpPr/>
      </dsp:nvSpPr>
      <dsp:spPr>
        <a:xfrm>
          <a:off x="0" y="2935380"/>
          <a:ext cx="11530100" cy="2605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Parent </a:t>
          </a:r>
          <a:r>
            <a:rPr lang="en-US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Clases</a:t>
          </a: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 para </a:t>
          </a:r>
          <a:r>
            <a:rPr lang="en-US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padresClasses</a:t>
          </a:r>
          <a:endParaRPr lang="en-US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717" y="2948097"/>
        <a:ext cx="11504666" cy="235073"/>
      </dsp:txXfrm>
    </dsp:sp>
    <dsp:sp modelId="{71017AA1-D751-4F4F-AF64-BC4BA2923B62}">
      <dsp:nvSpPr>
        <dsp:cNvPr id="0" name=""/>
        <dsp:cNvSpPr/>
      </dsp:nvSpPr>
      <dsp:spPr>
        <a:xfrm>
          <a:off x="0" y="3195888"/>
          <a:ext cx="11530100" cy="958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8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Nuestro enlace de padres tendrá clases virtuales para padres a partir del Día de Acción de Gracias. Las fechas, horarios y la dirección de Zoom se publicarán en Facebook y en el sitio web del campus a fines de noviembre.</a:t>
          </a:r>
          <a:endParaRPr lang="en-US" sz="2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3195888"/>
        <a:ext cx="11530100" cy="958668"/>
      </dsp:txXfrm>
    </dsp:sp>
    <dsp:sp modelId="{8C877AA0-DF57-48F1-9ECF-81E15D1D0D7A}">
      <dsp:nvSpPr>
        <dsp:cNvPr id="0" name=""/>
        <dsp:cNvSpPr/>
      </dsp:nvSpPr>
      <dsp:spPr>
        <a:xfrm>
          <a:off x="0" y="4154557"/>
          <a:ext cx="11530100" cy="2605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Noches</a:t>
          </a: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familiares</a:t>
          </a:r>
          <a:endParaRPr lang="en-US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717" y="4167274"/>
        <a:ext cx="11504666" cy="235073"/>
      </dsp:txXfrm>
    </dsp:sp>
    <dsp:sp modelId="{4E11FBE2-93A4-44DB-9F4C-0D69783902CB}">
      <dsp:nvSpPr>
        <dsp:cNvPr id="0" name=""/>
        <dsp:cNvSpPr/>
      </dsp:nvSpPr>
      <dsp:spPr>
        <a:xfrm>
          <a:off x="0" y="4415065"/>
          <a:ext cx="11530100" cy="66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8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Se están planificando Noches Familiares Virtuales para proporcionar recursos de aprendizaje adicionales a las familias.</a:t>
          </a:r>
          <a:endParaRPr lang="en-US" sz="2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4415065"/>
        <a:ext cx="11530100" cy="663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10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D3886-1A62-4A54-83FE-8376B149D25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6750"/>
            <a:ext cx="5613400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602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100" y="883602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B43E-CFD7-4B9F-AA39-62F510C9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0E4A5-219D-4D59-81F6-403BF8FB6D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1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8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53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88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7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2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0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6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6093D2-DBD4-48A9-8301-48B6F4CCFE3F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E476A-0416-4FAC-8792-A5807A4F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08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Patricia\Purchased Pictures\People working together\Group of People in Semi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27976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 fontScale="90000"/>
          </a:bodyPr>
          <a:lstStyle/>
          <a:p>
            <a:r>
              <a:rPr lang="es-ES" sz="3200" dirty="0">
                <a:solidFill>
                  <a:srgbClr val="FFFFFF"/>
                </a:solidFill>
                <a:latin typeface="Cooper Black" panose="0208090404030B020404" pitchFamily="18" charset="0"/>
              </a:rPr>
              <a:t>Reunión Anual Del Título I y Beneficios Del Compromiso Del Padre y La Familia</a:t>
            </a:r>
            <a:endParaRPr lang="en-US" sz="3200" dirty="0">
              <a:solidFill>
                <a:srgbClr val="FFFFFF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822960"/>
          </a:xfrm>
        </p:spPr>
        <p:txBody>
          <a:bodyPr>
            <a:normAutofit/>
          </a:bodyPr>
          <a:lstStyle/>
          <a:p>
            <a:r>
              <a:rPr lang="es-MX" sz="1800" b="1" dirty="0">
                <a:solidFill>
                  <a:srgbClr val="FFFFFF"/>
                </a:solidFill>
                <a:latin typeface="+mj-lt"/>
              </a:rPr>
              <a:t>Título I, Parte A </a:t>
            </a:r>
          </a:p>
          <a:p>
            <a:r>
              <a:rPr lang="es-MX" sz="1800" b="1" dirty="0">
                <a:solidFill>
                  <a:srgbClr val="FFFFFF"/>
                </a:solidFill>
                <a:latin typeface="+mj-lt"/>
              </a:rPr>
              <a:t>Compromiso de Padre y Familia</a:t>
            </a:r>
          </a:p>
        </p:txBody>
      </p:sp>
    </p:spTree>
    <p:extLst>
      <p:ext uri="{BB962C8B-B14F-4D97-AF65-F5344CB8AC3E}">
        <p14:creationId xmlns:p14="http://schemas.microsoft.com/office/powerpoint/2010/main" val="31915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535" y="127253"/>
            <a:ext cx="6400800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chemeClr val="accent1"/>
                </a:solidFill>
                <a:latin typeface="Cooper Black" panose="0208090404030B020404" pitchFamily="18" charset="0"/>
              </a:rPr>
              <a:t>Rendimiento y responsabilidad de los estudiantes</a:t>
            </a:r>
            <a:endParaRPr lang="es-MX" sz="3600" b="1" dirty="0">
              <a:solidFill>
                <a:schemeClr val="accent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416" y="1659989"/>
            <a:ext cx="7066400" cy="51980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400" dirty="0"/>
              <a:t>En la primavera de 2019, la escuela primaria Rufino Mendoza recibió una calificación general de D en responsabilidad estatal.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/>
              <a:t>En el Dominio 1 (Rendimiento del estudiante) para las pruebas STAAR de 3. ° a 5. ° grado, nuestros estudiantes lograron: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/>
              <a:t>Lectura: el 53% de nuestros estudiantes se acercó al nivel de grado, el 23% alcanzó el nivel de grado y el 12% alcanzó el nivel de grado.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/>
              <a:t>Matemáticas: el 56% de nuestros estudiantes se acercó al nivel de grado, el 24% alcanzó el nivel de grado y el 11% alcanzó el nivel de grado.</a:t>
            </a:r>
          </a:p>
          <a:p>
            <a:pPr marL="0" indent="0">
              <a:buNone/>
            </a:pPr>
            <a:r>
              <a:rPr lang="es-ES" sz="2400" dirty="0"/>
              <a:t> </a:t>
            </a:r>
          </a:p>
        </p:txBody>
      </p:sp>
      <p:pic>
        <p:nvPicPr>
          <p:cNvPr id="4" name="Picture 2" descr="S:\Patricia\Purchased Pictures\Children Reading-Studying\Children reading.jpg">
            <a:extLst>
              <a:ext uri="{FF2B5EF4-FFF2-40B4-BE49-F238E27FC236}">
                <a16:creationId xmlns:a16="http://schemas.microsoft.com/office/drawing/2014/main" id="{D73E27BB-0CBD-4B0E-B9C0-702C06734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36734" b="-1"/>
          <a:stretch/>
        </p:blipFill>
        <p:spPr bwMode="auto">
          <a:xfrm>
            <a:off x="3" y="10"/>
            <a:ext cx="4138043" cy="6857989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9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EBEB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Reuniones</a:t>
            </a:r>
            <a:r>
              <a:rPr lang="en-US" b="1" dirty="0">
                <a:solidFill>
                  <a:srgbClr val="EBEB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EBEB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adicionales</a:t>
            </a:r>
            <a:endParaRPr lang="en-US" b="1" dirty="0">
              <a:solidFill>
                <a:srgbClr val="EBEBE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A267FFF-1376-4826-AB11-C193DDE26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08640"/>
              </p:ext>
            </p:extLst>
          </p:nvPr>
        </p:nvGraphicFramePr>
        <p:xfrm>
          <a:off x="264919" y="1511301"/>
          <a:ext cx="11530100" cy="508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39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3A84-C95F-4CE0-93DC-6DD655B1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098" y="-137366"/>
            <a:ext cx="8210107" cy="1450757"/>
          </a:xfrm>
        </p:spPr>
        <p:txBody>
          <a:bodyPr>
            <a:normAutofit/>
          </a:bodyPr>
          <a:lstStyle/>
          <a:p>
            <a:r>
              <a:rPr lang="es-MX" sz="3800" b="1" dirty="0">
                <a:solidFill>
                  <a:schemeClr val="accent1"/>
                </a:solidFill>
                <a:latin typeface="Cooper Black" panose="0208090404030B020404" pitchFamily="18" charset="0"/>
              </a:rPr>
              <a:t>Reserva de Fondos, 1% Reservado</a:t>
            </a:r>
            <a:endParaRPr lang="en-US" sz="3800" b="1" dirty="0">
              <a:solidFill>
                <a:schemeClr val="accent1"/>
              </a:solidFill>
              <a:latin typeface="Cooper Black" panose="0208090404030B0204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27BD4CD-717D-41FC-B366-961099DDC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8" r="15079" b="2"/>
          <a:stretch/>
        </p:blipFill>
        <p:spPr bwMode="auto">
          <a:xfrm>
            <a:off x="0" y="-18680"/>
            <a:ext cx="2819400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61D8BE-77E7-4EB8-98C5-F6E3AA697BC1}"/>
              </a:ext>
            </a:extLst>
          </p:cNvPr>
          <p:cNvSpPr txBox="1">
            <a:spLocks/>
          </p:cNvSpPr>
          <p:nvPr/>
        </p:nvSpPr>
        <p:spPr>
          <a:xfrm>
            <a:off x="3156098" y="1480179"/>
            <a:ext cx="8603511" cy="478813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sz="2300" dirty="0"/>
              <a:t>Cualquier área de educación local (LEA) con una asignación de Título I, Parte A que exceda de $500,000 es requerida por el estatuto para reservar el 1% de su Título I, Parte A asignación para el compromiso de padres y familia.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300" dirty="0"/>
              <a:t>De ese 1%, el 10% puede ser reservado en el LEA para iniciativas a nivel de todo el sistema y gastos administrativos relacionados con el compromiso con los padres y la familia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300" dirty="0"/>
              <a:t>Del 1%, el 90% debe ser asignado a las escuelas del Título I en el LEA para implementar el compromiso de padres y familias a nivel escolar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300" dirty="0"/>
              <a:t>Con Título I, Parte A los padres tienen el derecho de participar en las decisiones sobre cómo se usarán estos fondos para actividades de compromiso con los padres y la familia.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57508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8A78-B590-4C52-82F0-C63AC964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094933" cy="849140"/>
          </a:xfrm>
        </p:spPr>
        <p:txBody>
          <a:bodyPr/>
          <a:lstStyle/>
          <a:p>
            <a:r>
              <a:rPr lang="es-ES" sz="4000" b="1" dirty="0">
                <a:solidFill>
                  <a:schemeClr val="accent1"/>
                </a:solidFill>
                <a:latin typeface="Cooper Black" panose="0208090404030B020404" pitchFamily="18" charset="0"/>
              </a:rPr>
              <a:t>Derecho de los Padres a Saber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5AC6-392F-4A84-A76B-045BABF52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27322"/>
            <a:ext cx="9637013" cy="43240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Al comienzo de cada año escolar, una agencia educativa local que recibe fondos notificará a los padres de cada estudiante que pueden solicitar información sobre las calificaciones profesionales de los maestros del aula del estudiante, incluyendo (como mínimo):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/>
              <a:t>Si el maestro ha cumplido con las calificaciones y licencias estatales para el nivel de grado / área temática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/>
              <a:t>Si el maestro se encuentra en una situación de emergencia u otro estado provisional que ha sido eximido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000" dirty="0"/>
              <a:t>Si el niño recibe servicios de </a:t>
            </a:r>
            <a:r>
              <a:rPr lang="es-ES" sz="2000" dirty="0" err="1"/>
              <a:t>paraprofesionales</a:t>
            </a:r>
            <a:r>
              <a:rPr lang="es-ES" sz="2000" dirty="0"/>
              <a:t> y sus calificaciones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s-ES" sz="2000" dirty="0"/>
              <a:t>Sección 1 Sección 1112 (e) (1) (A))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243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C2247-C66C-48F0-A5CD-F6EA090E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757467">
            <a:off x="3124763" y="2631125"/>
            <a:ext cx="1921788" cy="1032723"/>
          </a:xfrm>
        </p:spPr>
        <p:txBody>
          <a:bodyPr>
            <a:normAutofit/>
          </a:bodyPr>
          <a:lstStyle/>
          <a:p>
            <a:r>
              <a:rPr lang="es-ES" sz="1000" b="1" dirty="0">
                <a:solidFill>
                  <a:schemeClr val="accent1"/>
                </a:solidFill>
                <a:latin typeface="Cooper Black" panose="0208090404030B020404" pitchFamily="18" charset="0"/>
              </a:rPr>
              <a:t>Derecho de los Padres a Saber</a:t>
            </a:r>
            <a:endParaRPr lang="en-US" sz="1000" b="1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AB5E-B62E-431F-A0E4-0E12303AD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483" y="1827195"/>
            <a:ext cx="6038881" cy="41356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700" dirty="0"/>
              <a:t>Información sobre el nivel de logro y crecimiento académico del estudiante en las evaluaciones académicas estatales.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700" dirty="0"/>
              <a:t>Notificación oportuna de que un maestro que no cumple con los requisitos de certificación estatales correspondientes al nivel de grado y materia en la que se asignó al maestro le asignó al estudiante, o le enseñó durante 4 semanas consecutivas o más,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500" dirty="0"/>
              <a:t> Sección 1112 (e) (1) (B)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69953-3C23-4752-B1D4-39ABD819E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2" y="2000131"/>
            <a:ext cx="4743460" cy="4135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220116-E0B8-4A99-B9A0-74C64774ACA8}"/>
              </a:ext>
            </a:extLst>
          </p:cNvPr>
          <p:cNvSpPr txBox="1"/>
          <p:nvPr/>
        </p:nvSpPr>
        <p:spPr>
          <a:xfrm rot="1005028">
            <a:off x="2872439" y="2731986"/>
            <a:ext cx="242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Derecho de los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Padres a Saber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0C0A1-07AA-4B55-AB03-91FD7272DE8A}"/>
              </a:ext>
            </a:extLst>
          </p:cNvPr>
          <p:cNvSpPr/>
          <p:nvPr/>
        </p:nvSpPr>
        <p:spPr>
          <a:xfrm>
            <a:off x="1317356" y="722243"/>
            <a:ext cx="925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Las </a:t>
            </a:r>
            <a:r>
              <a:rPr lang="en-US" sz="4400" b="1" dirty="0" err="1">
                <a:solidFill>
                  <a:schemeClr val="accent1"/>
                </a:solidFill>
              </a:rPr>
              <a:t>escuelas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proporcionarán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accent1"/>
                </a:solidFill>
                <a:latin typeface="Cooper Black" panose="0208090404030B020404" pitchFamily="18" charset="0"/>
              </a:rPr>
              <a:t>Programa de Título I, Parte A</a:t>
            </a:r>
            <a:endParaRPr lang="en-US" sz="3200" dirty="0">
              <a:solidFill>
                <a:schemeClr val="accent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73817"/>
            <a:ext cx="10241447" cy="41380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La primaria Rufino Mendoza está participando en el Título I, Parte A toda la escuela. Este programa tiene la intención de mejorar los académicos estudiantiles de los estudiantes.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El Título I, Parte A, enmendado por la Ley </a:t>
            </a:r>
            <a:r>
              <a:rPr lang="es-ES" dirty="0" err="1"/>
              <a:t>Every</a:t>
            </a:r>
            <a:r>
              <a:rPr lang="es-ES" dirty="0"/>
              <a:t> </a:t>
            </a:r>
            <a:r>
              <a:rPr lang="es-ES" dirty="0" err="1"/>
              <a:t>Student</a:t>
            </a:r>
            <a:r>
              <a:rPr lang="es-ES" dirty="0"/>
              <a:t> </a:t>
            </a:r>
            <a:r>
              <a:rPr lang="es-ES" dirty="0" err="1"/>
              <a:t>Succeeds</a:t>
            </a:r>
            <a:r>
              <a:rPr lang="es-ES" dirty="0"/>
              <a:t> </a:t>
            </a:r>
            <a:r>
              <a:rPr lang="es-ES" dirty="0" err="1"/>
              <a:t>Act</a:t>
            </a:r>
            <a:r>
              <a:rPr lang="es-ES" dirty="0"/>
              <a:t> (ESSA) de 2015, proporciona fondos suplementarios a las agencias educativas estatales y locales para adquirir recursos educativos adicionales en las escuelas que atienden a altas concentraciones de estudiantes de hogares de bajos ingresos. Estos recursos se utilizan para mejorar la calidad de los programas educativos y garantizar que los estudiantes de familias de bajos ingresos tengan la oportunidad de cumplir con las desafiantes evaluaciones estatales.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1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accent1"/>
                </a:solidFill>
                <a:latin typeface="Cooper Black" panose="0208090404030B020404" pitchFamily="18" charset="0"/>
              </a:rPr>
              <a:t>Programa de Título I, Parte A</a:t>
            </a:r>
            <a:endParaRPr lang="en-US" sz="3200" dirty="0">
              <a:solidFill>
                <a:schemeClr val="accent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01858"/>
            <a:ext cx="10241447" cy="49465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Los padres tienen derecho a participar en los programas de la escuela y se les anima a hacerlo aquí en la Primaria Rufino Mendoza.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Nuestra Política de Participación de los Padres y el Acuerdo de Padres describen algunas de las formas en que los padres pueden participar en la escuela. Ejemplos de oportunidades para la participación de los padres incluyen: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/>
              <a:t>observar las actividades del aula a través de Google </a:t>
            </a:r>
            <a:r>
              <a:rPr lang="es-ES" dirty="0" err="1"/>
              <a:t>Meets</a:t>
            </a:r>
            <a:endParaRPr lang="es-E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/>
              <a:t>participar en decisiones relacionadas con la educación de su hijo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/>
              <a:t>  ayudar en la revisión y revisión de la política, el pacto y el Plan del Título 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/>
              <a:t>sirviendo en el SBDM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/>
              <a:t>proporcionar comentarios a través de encuestas para padres y reuniones virtuales.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0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666427"/>
            <a:ext cx="4088620" cy="5589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El plan del LEA se refiere a cómo el LEA usará los fondos del Título I, Parte A dentro del distrito escolar.  Típicamente, en Tejas, los requisitos del plan del Título I se incorporan en el Plan del Mejoramiento del Distrito (DIP) y el Plan del Mejoramiento del Campus (CIP).  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75651-F938-4FF0-94FA-928ADF9AF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8961" y="666427"/>
            <a:ext cx="4396341" cy="5589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Los temas incluyen: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/>
              <a:t>Evaluaciones académicas estudiantiles de alta calidad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/>
              <a:t>Servicios suplementarios para ayudar a los estudiantes con problemas académicas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/>
              <a:t>Coordinación e integración de fondos y programas federales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/>
              <a:t>Estrategias para implementar un compromiso efectivo de padres y familias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dirty="0"/>
              <a:t>Padres que participan en el Título I, Parte A tienen el derecho de participar en el desarrollo de este plan 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06C9D7-8099-4720-9BD3-40084E5EDFDE}"/>
              </a:ext>
            </a:extLst>
          </p:cNvPr>
          <p:cNvCxnSpPr>
            <a:cxnSpLocks/>
          </p:cNvCxnSpPr>
          <p:nvPr/>
        </p:nvCxnSpPr>
        <p:spPr>
          <a:xfrm>
            <a:off x="5687878" y="1348353"/>
            <a:ext cx="0" cy="37505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3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chemeClr val="accent1"/>
                </a:solidFill>
                <a:latin typeface="Cooper Black" panose="0208090404030B020404" pitchFamily="18" charset="0"/>
              </a:rPr>
              <a:t>Póliza y Compacto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31260"/>
            <a:ext cx="8946541" cy="347321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s-ES" sz="2800" dirty="0">
                <a:latin typeface="Arial Narrow" panose="020B0606020202030204" pitchFamily="34" charset="0"/>
              </a:rPr>
              <a:t>Visite https://forms.gle/KYyQai5nsCcBUGmz6 para revisar la política escrita de participación de los padres y la familia y el pacto entre la escuela y los padres y proporcionar comentarios.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s-ES" sz="2800" dirty="0">
                <a:latin typeface="Arial Narrow" panose="020B0606020202030204" pitchFamily="34" charset="0"/>
              </a:rPr>
              <a:t>Se necesitan sus comentarios para ayudar a desarrollar, revisar y actualizar estos documentos: la política y el pacto, así como el Plan de mejora del campus (CIP).</a:t>
            </a:r>
          </a:p>
          <a:p>
            <a:pPr marL="0" lvl="0" indent="0">
              <a:buNone/>
            </a:pP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F60B-A768-4391-98D6-7887156AD524}"/>
              </a:ext>
            </a:extLst>
          </p:cNvPr>
          <p:cNvSpPr txBox="1"/>
          <p:nvPr/>
        </p:nvSpPr>
        <p:spPr>
          <a:xfrm>
            <a:off x="5666893" y="4579490"/>
            <a:ext cx="5181600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El Plan de Título 1 está incluido en el Plan de Mejoramiento del Distrito. El Distrito busca la opinión de los padres para desarrollar este plan.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16419"/>
            <a:ext cx="10058400" cy="51461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2800" dirty="0"/>
              <a:t>La póliza tiene directivas cómo la escuela puede implementará el programa de compromiso de padres y familias.  La póliza incluye: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dirty="0"/>
              <a:t>Convocar una reunión anual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dirty="0"/>
              <a:t>Proporcionar un número de reuniones flexibles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dirty="0"/>
              <a:t>Involucrar a los padres de manera organizada, continuamente y de </a:t>
            </a:r>
            <a:r>
              <a:rPr lang="es-ES" sz="2800" dirty="0" err="1"/>
              <a:t>oportunida</a:t>
            </a:r>
            <a:r>
              <a:rPr lang="es-ES" sz="2800" dirty="0"/>
              <a:t>, en la planificación, revisión, evaluación y mejoramiento de la póliza y el programa de compromiso con los padres y la familia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dirty="0"/>
              <a:t>Proporcione información oportuna sobre actividades de compromiso con los padres y la familia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dirty="0"/>
              <a:t>Proporcionar información a los padres sobre el currículo y la evaluación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dirty="0"/>
              <a:t>Si se le solicita, proporcione reuniones adicionales con los padres para discutir las decisiones educativas de su hijo </a:t>
            </a:r>
          </a:p>
          <a:p>
            <a:pPr>
              <a:buFont typeface="Courier New" panose="02070309020205020404" pitchFamily="49" charset="0"/>
              <a:buChar char="o"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9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05" y="1073889"/>
            <a:ext cx="11640879" cy="53269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400" dirty="0"/>
              <a:t>El pacto entre escuela-padre es un acuerdo escrito...</a:t>
            </a:r>
          </a:p>
          <a:p>
            <a:pPr marL="0" indent="0">
              <a:buNone/>
            </a:pPr>
            <a:endParaRPr lang="es-ES" sz="1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Que describe cómo los padres y las familias, el personal de la escuela y los estudiantes comparten la responsabilidad de mejorar el logro académico estudiantil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Que dirige el currículo de alta calidad y la instrucción para cumplir con los estándares académicos Estatales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Las formas en que los padres apoyarán el aprendizaje de su hijo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Que subraya la importancia de la comunicación frecuente entre la escuela y el hogar, y el valor de las conferencias padre-maestro (</a:t>
            </a:r>
            <a:r>
              <a:rPr lang="es-ES" sz="2400" dirty="0">
                <a:solidFill>
                  <a:schemeClr val="accent5"/>
                </a:solidFill>
              </a:rPr>
              <a:t>REQUERIDAS</a:t>
            </a:r>
            <a:r>
              <a:rPr lang="es-ES" sz="2400" dirty="0"/>
              <a:t> en las escuelas primarias)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Que afirma la importancia de los padres y las familias en las decisiones relativas a la educación de sus hijos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400" dirty="0"/>
              <a:t>Título I, Parte A los padres tienen el derecho de participar en el desarrollo del pacto entre escuela-padre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376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649" y="282936"/>
            <a:ext cx="4931229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oper Black" panose="0208090404030B020404" pitchFamily="18" charset="0"/>
              </a:rPr>
              <a:t>CURRÍCULO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107" y="1281439"/>
            <a:ext cx="5841710" cy="44922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400" dirty="0"/>
              <a:t>Rufino Mendoza usa el plan de estudios de Fort Worth ISD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400" dirty="0"/>
              <a:t>El progreso del estudiante se mide usando controles diarios de comprensión, evaluaciones de unidades y evaluaciones del distrito que miden el crecimiento del estudiante, como los puntos de referencia STAAR y el crecimiento de MAP en lectura y matemáticas, y fluidez de MAP.</a:t>
            </a:r>
          </a:p>
          <a:p>
            <a:endParaRPr lang="es-ES" sz="2400" dirty="0"/>
          </a:p>
        </p:txBody>
      </p:sp>
      <p:pic>
        <p:nvPicPr>
          <p:cNvPr id="4098" name="Picture 2" descr="S:\Patricia\Purchased Pictures\Children Reading-Studying\Children read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r="42090" b="-1"/>
          <a:stretch/>
        </p:blipFill>
        <p:spPr bwMode="auto">
          <a:xfrm rot="21600000">
            <a:off x="904346" y="459327"/>
            <a:ext cx="3000986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7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1"/>
                </a:solidFill>
                <a:latin typeface="Cooper Black" panose="0208090404030B020404" pitchFamily="18" charset="0"/>
              </a:rPr>
              <a:t>Reuniones Adicionales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9489" y="1331259"/>
            <a:ext cx="7066400" cy="4899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400" dirty="0"/>
              <a:t>Informar acerca de la oportunidad para reuniones adicionales con los padres y horarios de reuniones flexibles-reunión por la mañana o por la tarde u otros momentos convenientes, y los fondos pueden estar disponibles para ayudar con el transporte o el cuidado de niños</a:t>
            </a:r>
          </a:p>
          <a:p>
            <a:pPr marL="0" indent="0">
              <a:buNone/>
            </a:pPr>
            <a:r>
              <a:rPr lang="es-ES" sz="2400" dirty="0"/>
              <a:t>Si los padres lo solicitan, según proceda, para reunirse en relación con las decisiones relativas a la educación de sus hijos</a:t>
            </a:r>
          </a:p>
          <a:p>
            <a:pPr marL="0" indent="0">
              <a:buNone/>
            </a:pPr>
            <a:r>
              <a:rPr lang="es-ES" sz="2400" dirty="0"/>
              <a:t>Proporcione a los padres y a las familias las fechas y horarios de la sesión de entrenamiento de padres y familiares, si está programado</a:t>
            </a:r>
          </a:p>
          <a:p>
            <a:pPr marL="0" indent="0">
              <a:buNone/>
            </a:pPr>
            <a:r>
              <a:rPr lang="es-ES" sz="2400" dirty="0"/>
              <a:t>Distribuir materiales para actividades de aprendizaje en el hogar, si están disponibles</a:t>
            </a:r>
            <a:endParaRPr lang="en-US" sz="2400" dirty="0"/>
          </a:p>
        </p:txBody>
      </p:sp>
      <p:pic>
        <p:nvPicPr>
          <p:cNvPr id="4" name="Picture 2" descr="S:\Patricia\Purchased Pictures\Children Reading-Studying\Children reading.jpg">
            <a:extLst>
              <a:ext uri="{FF2B5EF4-FFF2-40B4-BE49-F238E27FC236}">
                <a16:creationId xmlns:a16="http://schemas.microsoft.com/office/drawing/2014/main" id="{D73E27BB-0CBD-4B0E-B9C0-702C06734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36734" b="-1"/>
          <a:stretch/>
        </p:blipFill>
        <p:spPr bwMode="auto">
          <a:xfrm>
            <a:off x="3" y="10"/>
            <a:ext cx="4138043" cy="6857989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14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8313</TotalTime>
  <Words>1545</Words>
  <Application>Microsoft Office PowerPoint</Application>
  <PresentationFormat>Widescreen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Calibri Light</vt:lpstr>
      <vt:lpstr>Century Gothic</vt:lpstr>
      <vt:lpstr>Cooper Black</vt:lpstr>
      <vt:lpstr>Courier New</vt:lpstr>
      <vt:lpstr>Wingdings</vt:lpstr>
      <vt:lpstr>Wingdings 3</vt:lpstr>
      <vt:lpstr>Ion</vt:lpstr>
      <vt:lpstr>Reunión Anual Del Título I y Beneficios Del Compromiso Del Padre y La Familia</vt:lpstr>
      <vt:lpstr>Programa de Título I, Parte A</vt:lpstr>
      <vt:lpstr>Programa de Título I, Parte A</vt:lpstr>
      <vt:lpstr>PowerPoint Presentation</vt:lpstr>
      <vt:lpstr>Póliza y Compacto</vt:lpstr>
      <vt:lpstr>PowerPoint Presentation</vt:lpstr>
      <vt:lpstr>PowerPoint Presentation</vt:lpstr>
      <vt:lpstr>CURRÍCULO</vt:lpstr>
      <vt:lpstr>Reuniones Adicionales</vt:lpstr>
      <vt:lpstr>Rendimiento y responsabilidad de los estudiantes</vt:lpstr>
      <vt:lpstr>Reuniones adicionales</vt:lpstr>
      <vt:lpstr>Reserva de Fondos, 1% Reservado</vt:lpstr>
      <vt:lpstr>Derecho de los Padres a Saber</vt:lpstr>
      <vt:lpstr>Derecho de los Padres a Saber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Anual Del Título I y Beneficios Del Compromiso Del Padre y La Familia</dc:title>
  <dc:creator>Stafford, Terri</dc:creator>
  <cp:lastModifiedBy>Perez, Benjamin</cp:lastModifiedBy>
  <cp:revision>11</cp:revision>
  <dcterms:created xsi:type="dcterms:W3CDTF">2020-03-31T17:03:14Z</dcterms:created>
  <dcterms:modified xsi:type="dcterms:W3CDTF">2021-02-12T19:09:38Z</dcterms:modified>
</cp:coreProperties>
</file>